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8" r:id="rId4"/>
    <p:sldId id="267" r:id="rId5"/>
    <p:sldId id="258" r:id="rId6"/>
    <p:sldId id="259" r:id="rId7"/>
    <p:sldId id="265" r:id="rId8"/>
    <p:sldId id="264" r:id="rId9"/>
    <p:sldId id="266" r:id="rId10"/>
    <p:sldId id="260" r:id="rId11"/>
    <p:sldId id="262" r:id="rId12"/>
    <p:sldId id="261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9"/>
    <p:restoredTop sz="95588"/>
  </p:normalViewPr>
  <p:slideViewPr>
    <p:cSldViewPr snapToGrid="0" snapToObjects="1">
      <p:cViewPr>
        <p:scale>
          <a:sx n="100" d="100"/>
          <a:sy n="100" d="100"/>
        </p:scale>
        <p:origin x="336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955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45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24.01.20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 und Johannes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Anfgetretene Probleme beim Projekt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D7A76-C7EB-3D49-BA3E-04BBDB0D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60" y="1777767"/>
            <a:ext cx="6737432" cy="3813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AB006-82FA-6245-BDB8-C6D0D31B04DD}"/>
              </a:ext>
            </a:extLst>
          </p:cNvPr>
          <p:cNvSpPr txBox="1"/>
          <p:nvPr/>
        </p:nvSpPr>
        <p:spPr>
          <a:xfrm>
            <a:off x="5577226" y="5420736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Abbildung 6: Zykluszeiten bei WLAN- bzw. Ethernet-Verbindung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/>
              <p:nvPr/>
            </p:nvSpPr>
            <p:spPr>
              <a:xfrm>
                <a:off x="838200" y="1843182"/>
                <a:ext cx="47625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Matlab nicht echtzeitfähig bzw. </a:t>
                </a:r>
                <a:r>
                  <a:rPr lang="en-GB" dirty="0"/>
                  <a:t>H</a:t>
                </a:r>
                <a:r>
                  <a:rPr lang="en-DE" dirty="0"/>
                  <a:t>ohe Latenzzeiten bei Kommunikation über WLAN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Regelung über LAN-Verbingung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Kabel beeinflusst Gleichgewicht des Balancierroboters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Abstand der beiden inneren Räder sehr klein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dünnere Befestigungsscheiben für die Räder an den Modulen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3182"/>
                <a:ext cx="4762500" cy="2862322"/>
              </a:xfrm>
              <a:prstGeom prst="rect">
                <a:avLst/>
              </a:prstGeom>
              <a:blipFill>
                <a:blip r:embed="rId4"/>
                <a:stretch>
                  <a:fillRect l="-798" t="-441" b="-1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Schematischer Aufbau des Balancierroboters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0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989680" y="5846543"/>
            <a:ext cx="43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1: Schema des Kollinear-Mecanum Fahrzeugs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6096000" y="5846544"/>
            <a:ext cx="51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 (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Abblidung</a:t>
            </a:r>
            <a:r>
              <a:rPr lang="en-GB" dirty="0"/>
              <a:t> und </a:t>
            </a:r>
            <a:r>
              <a:rPr lang="en-GB" dirty="0" err="1"/>
              <a:t>Konstruktionszeichnung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)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59" y="2382626"/>
            <a:ext cx="5063561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D4ED-7F0B-1648-AAAF-806C77A5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Robotergestells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0B38AA-79AE-C54E-A15E-A65B81F9ED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566" t="12647" r="16989"/>
          <a:stretch/>
        </p:blipFill>
        <p:spPr>
          <a:xfrm rot="10800000">
            <a:off x="7284990" y="1690688"/>
            <a:ext cx="2023578" cy="3494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81530B-3351-C44C-A5BA-471460C18E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334" t="6311" r="7953"/>
          <a:stretch/>
        </p:blipFill>
        <p:spPr>
          <a:xfrm rot="16200000">
            <a:off x="2314335" y="214554"/>
            <a:ext cx="3494520" cy="6446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6EEAE-9788-824C-8CD6-81F5B464B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91"/>
          <a:stretch/>
        </p:blipFill>
        <p:spPr>
          <a:xfrm rot="16200000">
            <a:off x="8573097" y="2426161"/>
            <a:ext cx="3494520" cy="20235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B6B70-4C98-744D-B22B-6F081205A518}"/>
              </a:ext>
            </a:extLst>
          </p:cNvPr>
          <p:cNvSpPr txBox="1"/>
          <p:nvPr/>
        </p:nvSpPr>
        <p:spPr>
          <a:xfrm>
            <a:off x="3150001" y="5185209"/>
            <a:ext cx="589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3: 3D-Druck-Bauteile des Robotergestells aus PLA?</a:t>
            </a:r>
          </a:p>
        </p:txBody>
      </p:sp>
    </p:spTree>
    <p:extLst>
      <p:ext uri="{BB962C8B-B14F-4D97-AF65-F5344CB8AC3E}">
        <p14:creationId xmlns:p14="http://schemas.microsoft.com/office/powerpoint/2010/main" val="17659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C61B-9C4A-9943-9D09-ADB4BC7F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Balancierroboters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8CA7D-7EC2-A74B-8C2F-21B05A15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1563184" y="1074786"/>
            <a:ext cx="3802744" cy="5252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FA698-96BF-4D48-A69B-99AAE3ED26B9}"/>
              </a:ext>
            </a:extLst>
          </p:cNvPr>
          <p:cNvSpPr txBox="1"/>
          <p:nvPr/>
        </p:nvSpPr>
        <p:spPr>
          <a:xfrm>
            <a:off x="6957432" y="1828794"/>
            <a:ext cx="4396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Router (Kommunikation mit Computer über Ethernetkabel)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Batterie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Module (X5-4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Mecanumräder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46C6F-4533-034D-B14E-587823264E09}"/>
              </a:ext>
            </a:extLst>
          </p:cNvPr>
          <p:cNvCxnSpPr>
            <a:cxnSpLocks/>
          </p:cNvCxnSpPr>
          <p:nvPr/>
        </p:nvCxnSpPr>
        <p:spPr>
          <a:xfrm flipH="1">
            <a:off x="4455886" y="2002971"/>
            <a:ext cx="2627085" cy="93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B20F07-D420-9F45-9834-98269099C475}"/>
              </a:ext>
            </a:extLst>
          </p:cNvPr>
          <p:cNvCxnSpPr>
            <a:cxnSpLocks/>
          </p:cNvCxnSpPr>
          <p:nvPr/>
        </p:nvCxnSpPr>
        <p:spPr>
          <a:xfrm flipH="1">
            <a:off x="4455887" y="2830286"/>
            <a:ext cx="2627084" cy="66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B8FE2-9B54-014C-84B7-CECFD6AE6DC9}"/>
              </a:ext>
            </a:extLst>
          </p:cNvPr>
          <p:cNvCxnSpPr>
            <a:cxnSpLocks/>
          </p:cNvCxnSpPr>
          <p:nvPr/>
        </p:nvCxnSpPr>
        <p:spPr>
          <a:xfrm flipH="1">
            <a:off x="5529943" y="3911600"/>
            <a:ext cx="1553028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906D6D-2779-0047-9ACD-0889A8444563}"/>
              </a:ext>
            </a:extLst>
          </p:cNvPr>
          <p:cNvCxnSpPr>
            <a:cxnSpLocks/>
          </p:cNvCxnSpPr>
          <p:nvPr/>
        </p:nvCxnSpPr>
        <p:spPr>
          <a:xfrm flipH="1">
            <a:off x="4965700" y="3351031"/>
            <a:ext cx="2117271" cy="96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66C50A-14FC-2940-8E67-6B0979CD1A19}"/>
              </a:ext>
            </a:extLst>
          </p:cNvPr>
          <p:cNvSpPr txBox="1"/>
          <p:nvPr/>
        </p:nvSpPr>
        <p:spPr>
          <a:xfrm>
            <a:off x="993878" y="5602514"/>
            <a:ext cx="494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4: Zusammengebauter Balancierroboter</a:t>
            </a:r>
          </a:p>
        </p:txBody>
      </p:sp>
    </p:spTree>
    <p:extLst>
      <p:ext uri="{BB962C8B-B14F-4D97-AF65-F5344CB8AC3E}">
        <p14:creationId xmlns:p14="http://schemas.microsoft.com/office/powerpoint/2010/main" val="255573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74D81-7BC4-A34C-AA38-3A6AC9765879}"/>
              </a:ext>
            </a:extLst>
          </p:cNvPr>
          <p:cNvSpPr txBox="1"/>
          <p:nvPr/>
        </p:nvSpPr>
        <p:spPr>
          <a:xfrm>
            <a:off x="1223033" y="3199088"/>
            <a:ext cx="449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Gleichung 1: Inverse Kinematik des Fahrzeugs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/>
              <p:nvPr/>
            </p:nvSpPr>
            <p:spPr>
              <a:xfrm>
                <a:off x="6616196" y="1690688"/>
                <a:ext cx="4737604" cy="2321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Vorzeichen in zweiter und dritter Zeile umgedreht, da Module 2 &amp; 4 im Vergleich zu Modulen 1 &amp; 3 umgedreht.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Vorgabe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96" y="1690688"/>
                <a:ext cx="4737604" cy="2321148"/>
              </a:xfrm>
              <a:prstGeom prst="rect">
                <a:avLst/>
              </a:prstGeom>
              <a:blipFill>
                <a:blip r:embed="rId2"/>
                <a:stretch>
                  <a:fillRect l="-802" t="-543" r="-1872" b="-32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2510F8-A246-4242-A6A9-6F6AE51F4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547" t="16549" r="29238" b="75719"/>
          <a:stretch/>
        </p:blipFill>
        <p:spPr>
          <a:xfrm>
            <a:off x="838200" y="1690688"/>
            <a:ext cx="5268463" cy="1508400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14" y="1690688"/>
            <a:ext cx="6239754" cy="25329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232617" y="4223657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5: PID-Kaskade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blipFill>
                <a:blip r:embed="rId4"/>
                <a:stretch>
                  <a:fillRect l="-463" t="-538" b="-32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BA4E-65AA-F446-88EF-03249BC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Winkelmessung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193347"/>
              </a:xfrm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DE" dirty="0"/>
                  <a:t>Der Kippwinkel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wird mit einem Komplementär-Filter aus dem Gyroskop und dem Beschleunigungssensor berechnet.</a:t>
                </a:r>
              </a:p>
              <a:p>
                <a:pPr>
                  <a:lnSpc>
                    <a:spcPct val="120000"/>
                  </a:lnSpc>
                </a:pPr>
                <a:r>
                  <a:rPr lang="de-DE" dirty="0"/>
                  <a:t>Werte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im</a:t>
                </a:r>
                <a:r>
                  <a:rPr lang="en-GB" dirty="0"/>
                  <a:t> </a:t>
                </a:r>
                <a:r>
                  <a:rPr lang="en-GB" dirty="0" err="1"/>
                  <a:t>Komplementärfilter</a:t>
                </a:r>
                <a:r>
                  <a:rPr lang="en-GB" dirty="0"/>
                  <a:t> </a:t>
                </a:r>
                <a:r>
                  <a:rPr lang="en-GB" dirty="0" err="1"/>
                  <a:t>springt</a:t>
                </a:r>
                <a:r>
                  <a:rPr lang="en-GB" dirty="0"/>
                  <a:t>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:r>
                  <a:rPr lang="en-GB" dirty="0" err="1"/>
                  <a:t>Nulllage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Verdendung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193347"/>
              </a:xfrm>
              <a:blipFill>
                <a:blip r:embed="rId2"/>
                <a:stretch>
                  <a:fillRect l="-121" t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D0BD4F-4B74-F546-862E-3AF1DAD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128431"/>
            <a:ext cx="9552745" cy="82093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9333EA-33BA-F84C-BDA8-D6A710FC2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198" y="3018971"/>
            <a:ext cx="6955974" cy="1041029"/>
          </a:xfrm>
        </p:spPr>
      </p:pic>
    </p:spTree>
    <p:extLst>
      <p:ext uri="{BB962C8B-B14F-4D97-AF65-F5344CB8AC3E}">
        <p14:creationId xmlns:p14="http://schemas.microsoft.com/office/powerpoint/2010/main" val="219947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208E-E7B7-D54E-91CF-5E4A1F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PI-Reglerkaskade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FC6E6-C0AA-BD46-99AF-262B202E029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171450" indent="-171450">
                  <a:lnSpc>
                    <a:spcPct val="120000"/>
                  </a:lnSpc>
                </a:pPr>
                <a:r>
                  <a:rPr lang="en-DE" dirty="0"/>
                  <a:t>D-Anteil verschlächtert Reglerperformance, da bei Messung des Winkels Rauschen auftritt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PI-Kaskade statt PID-Kaskade verwendet</a:t>
                </a:r>
              </a:p>
              <a:p>
                <a:pPr marL="171450" indent="-171450">
                  <a:lnSpc>
                    <a:spcPct val="120000"/>
                  </a:lnSpc>
                </a:pPr>
                <a:endParaRPr lang="en-DE" dirty="0"/>
              </a:p>
              <a:p>
                <a:pPr marL="171450" indent="-171450">
                  <a:lnSpc>
                    <a:spcPct val="120000"/>
                  </a:lnSpc>
                </a:pPr>
                <a:r>
                  <a:rPr lang="en-DE" dirty="0"/>
                  <a:t>I-Anteil und stationäre Vorsteuerung zusammen führen zu Überschwingen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DE" dirty="0"/>
                  <a:t>nur I-Anteil ohne Vorsteuerung verwendet</a:t>
                </a:r>
              </a:p>
              <a:p>
                <a:pPr>
                  <a:lnSpc>
                    <a:spcPct val="120000"/>
                  </a:lnSpc>
                </a:pPr>
                <a:endParaRPr lang="en-GB" dirty="0"/>
              </a:p>
              <a:p>
                <a:pPr marL="171450" indent="-171450">
                  <a:lnSpc>
                    <a:spcPct val="120000"/>
                  </a:lnSpc>
                </a:pPr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FC6E6-C0AA-BD46-99AF-262B202E0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877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55802-2314-1D40-9C8B-016096D6F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9477" y="1825625"/>
            <a:ext cx="4393323" cy="4377520"/>
          </a:xfrm>
        </p:spPr>
      </p:pic>
    </p:spTree>
    <p:extLst>
      <p:ext uri="{BB962C8B-B14F-4D97-AF65-F5344CB8AC3E}">
        <p14:creationId xmlns:p14="http://schemas.microsoft.com/office/powerpoint/2010/main" val="328002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289-5B47-3C41-B602-80C6688B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Weiteres: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1024DB-DE73-0C47-988F-FB1164789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690688"/>
            <a:ext cx="4862726" cy="97994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862726" cy="2329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Not-Stop, falls berechneter 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 zu groß wird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Ansteuerung des Roboters im Weltkoordinatensystem (vgl. Aufgabe 2-5) durch Verwendung der Transformationsmatrix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𝑊𝑂</m:t>
                        </m:r>
                      </m:sub>
                    </m:sSub>
                  </m:oMath>
                </a14:m>
                <a:r>
                  <a:rPr lang="en-DE" dirty="0"/>
                  <a:t> möglich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862726" cy="2329740"/>
              </a:xfrm>
              <a:prstGeom prst="rect">
                <a:avLst/>
              </a:prstGeom>
              <a:blipFill>
                <a:blip r:embed="rId3"/>
                <a:stretch>
                  <a:fillRect l="-781" t="-541" b="-32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FC3F4B-F344-924A-9D14-C97ED31F2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25" t="24714" r="34345" b="66943"/>
          <a:stretch/>
        </p:blipFill>
        <p:spPr>
          <a:xfrm>
            <a:off x="6096000" y="2624244"/>
            <a:ext cx="3835400" cy="160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3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447</Words>
  <Application>Microsoft Macintosh PowerPoint</Application>
  <PresentationFormat>Widescreen</PresentationFormat>
  <Paragraphs>60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Abschlussprojekt:  Inverses Pendel mit Mecanum Rädern </vt:lpstr>
      <vt:lpstr>Schematischer Aufbau des Balancierroboters</vt:lpstr>
      <vt:lpstr>Aufbau des Robotergestells</vt:lpstr>
      <vt:lpstr>Aufbau des Balancierroboters</vt:lpstr>
      <vt:lpstr>Kinematik des Fahrzeugs</vt:lpstr>
      <vt:lpstr>Reglerstruktur</vt:lpstr>
      <vt:lpstr>Winkelmessung</vt:lpstr>
      <vt:lpstr>PI-Reglerkaskade</vt:lpstr>
      <vt:lpstr>Weiteres:</vt:lpstr>
      <vt:lpstr>Anfgetretene Probleme beim Projekt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Microsoft Office User</cp:lastModifiedBy>
  <cp:revision>43</cp:revision>
  <dcterms:created xsi:type="dcterms:W3CDTF">2020-01-20T12:58:55Z</dcterms:created>
  <dcterms:modified xsi:type="dcterms:W3CDTF">2020-01-24T22:27:15Z</dcterms:modified>
</cp:coreProperties>
</file>